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8" r:id="rId2"/>
    <p:sldId id="276" r:id="rId3"/>
    <p:sldId id="294" r:id="rId4"/>
    <p:sldId id="296" r:id="rId5"/>
    <p:sldId id="295" r:id="rId6"/>
    <p:sldId id="354" r:id="rId7"/>
    <p:sldId id="355" r:id="rId8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BD7EA"/>
    <a:srgbClr val="466EA5"/>
    <a:srgbClr val="9966FF"/>
    <a:srgbClr val="5E6263"/>
    <a:srgbClr val="67696F"/>
    <a:srgbClr val="000000"/>
    <a:srgbClr val="67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napToObjects="1">
      <p:cViewPr varScale="1">
        <p:scale>
          <a:sx n="47" d="100"/>
          <a:sy n="47" d="100"/>
        </p:scale>
        <p:origin x="522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011E92-8765-44B6-BA20-D060501E850E}" type="datetimeFigureOut">
              <a:rPr lang="es-MX" smtClean="0"/>
              <a:t>20/02/2020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3C5E1-EF6D-48CC-8A70-D668D255428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9030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xmlns="" id="{3302FC7B-4AC1-434F-B19E-47E1188AC5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26C48D-A020-4705-8EF8-D68963E3CD68}" type="slidenum">
              <a:rPr lang="en-GB" altLang="es-MX"/>
              <a:pPr>
                <a:spcBef>
                  <a:spcPct val="0"/>
                </a:spcBef>
              </a:pPr>
              <a:t>2</a:t>
            </a:fld>
            <a:endParaRPr lang="en-GB" altLang="es-MX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xmlns="" id="{DB8E5075-7D05-4EF1-80F6-43331A31C77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xmlns="" id="{A54BDCE4-E952-4B15-B6B1-700284F2F6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3398097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xmlns="" id="{03D94AFF-9B87-462A-9DC7-5AE5C68E25A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D5AA33C1-660F-4605-A28A-7A7D11D9FB9A}" type="slidenum">
              <a:rPr lang="en-GB" altLang="es-MX"/>
              <a:pPr>
                <a:spcBef>
                  <a:spcPct val="0"/>
                </a:spcBef>
              </a:pPr>
              <a:t>3</a:t>
            </a:fld>
            <a:endParaRPr lang="en-GB" altLang="es-MX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xmlns="" id="{AE40A651-9807-474D-AEC0-00D5018F19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xmlns="" id="{7A7D61BA-E7B9-4ED6-8D81-FBE176189D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9854114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xmlns="" id="{F8CBD16C-824B-4DDC-9233-C624A07F9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1DBFB4-8CC6-4B26-AC28-79C84BEE118D}" type="slidenum">
              <a:rPr lang="en-GB" altLang="es-MX"/>
              <a:pPr>
                <a:spcBef>
                  <a:spcPct val="0"/>
                </a:spcBef>
              </a:pPr>
              <a:t>4</a:t>
            </a:fld>
            <a:endParaRPr lang="en-GB" altLang="es-MX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xmlns="" id="{AD232B62-7008-4489-B08D-33FFA89D17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xmlns="" id="{447D8E31-663B-45BB-AF3D-4E34A39FE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1175413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xmlns="" id="{1106D496-CC72-473B-8618-7741EE6662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57F9747-A302-4E33-A607-07ADCF7BA07F}" type="slidenum">
              <a:rPr lang="en-US" altLang="es-MX"/>
              <a:pPr>
                <a:spcBef>
                  <a:spcPct val="0"/>
                </a:spcBef>
              </a:pPr>
              <a:t>5</a:t>
            </a:fld>
            <a:endParaRPr lang="en-US" altLang="es-MX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xmlns="" id="{31FF20AF-E0C6-404D-ADEF-27B5619295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xmlns="" id="{CD40D263-B40F-4E5D-83B5-A891987C2F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85902" y="5190805"/>
            <a:ext cx="4874814" cy="4913342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419100" indent="-419100" algn="just" eaLnBrk="1" hangingPunct="1">
              <a:lnSpc>
                <a:spcPct val="90000"/>
              </a:lnSpc>
            </a:pP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Aportaciones de las Empresas de </a:t>
            </a:r>
            <a:r>
              <a:rPr lang="es-MX" alt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al Mercado Laboral: Transiciones, Diversidad y Competitividad</a:t>
            </a:r>
          </a:p>
          <a:p>
            <a:pPr marL="419100" indent="-419100" algn="just" eaLnBrk="1" hangingPunct="1">
              <a:lnSpc>
                <a:spcPct val="90000"/>
              </a:lnSpc>
            </a:pPr>
            <a:endParaRPr lang="es-MX" alt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9100" indent="-419100" algn="just" eaLnBrk="1" hangingPunct="1">
              <a:lnSpc>
                <a:spcPct val="90000"/>
              </a:lnSpc>
            </a:pP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Las compañías de </a:t>
            </a:r>
            <a:r>
              <a:rPr lang="es-MX" alt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mejoran el mercado laboral, tornándolo en un mercado más eficiente e inclusivo y a través de la oferta de beneficios reales para Gobiernos, candidatos (individuos) y empleados.</a:t>
            </a:r>
          </a:p>
          <a:p>
            <a:pPr marL="419100" indent="-419100" algn="just" eaLnBrk="1" hangingPunct="1">
              <a:lnSpc>
                <a:spcPct val="90000"/>
              </a:lnSpc>
            </a:pPr>
            <a:endParaRPr lang="es-MX" alt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9100" indent="-419100" algn="just" eaLnBrk="1" hangingPunct="1">
              <a:lnSpc>
                <a:spcPct val="90000"/>
              </a:lnSpc>
            </a:pP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Aportaciones:</a:t>
            </a:r>
          </a:p>
          <a:p>
            <a:pPr marL="419100" indent="-4191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endParaRPr lang="es-MX" altLang="es-MX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19100" indent="-4191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s-MX" alt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Cerrando la brecha entre la oferta y la demanda de trabajo</a:t>
            </a: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, facilitando transiciones y transformaciones en el mercado laboral.</a:t>
            </a:r>
          </a:p>
          <a:p>
            <a:pPr marL="419100" indent="-4191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Ampliando las soluciones de trabajo para </a:t>
            </a:r>
            <a:r>
              <a:rPr lang="es-MX" alt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satisfacer la elección del estilo de vida de los trabajadores o las expectativas de los individuos en sus vidas profesionales.</a:t>
            </a:r>
          </a:p>
          <a:p>
            <a:pPr marL="419100" indent="-4191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Rol clave en </a:t>
            </a:r>
            <a:r>
              <a:rPr lang="es-MX" alt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la mejora de la diversidad e inclusión al mercado laboral </a:t>
            </a: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de grupos blanco excluidos o subrepresentados.</a:t>
            </a:r>
          </a:p>
          <a:p>
            <a:pPr marL="419100" indent="-4191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Las 570,000 oportunidades laborales adicionales que podrían ser creadas al mismo tiempo que se eliminen las restricciones, incluso podrían incrementar aún más la participación y diversidad, por ejemplo, 37% de estos nuevos empleos podrían ser cubiertos por jóvenes, 15% para desempleados de largo plazo y 6% para adultos mayores.</a:t>
            </a:r>
          </a:p>
          <a:p>
            <a:pPr marL="419100" indent="-4191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/>
            </a:pPr>
            <a:r>
              <a:rPr lang="es-MX" alt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Reducción del desempleo y combate al trabajo informal, brindando ingresos adicionales al Gobierno.</a:t>
            </a:r>
          </a:p>
          <a:p>
            <a:pPr marL="419100" indent="-419100" algn="just" eaLnBrk="1" hangingPunct="1">
              <a:lnSpc>
                <a:spcPct val="90000"/>
              </a:lnSpc>
              <a:buFont typeface="+mj-lt"/>
              <a:buNone/>
            </a:pP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s-MX" altLang="es-MX" sz="1000" b="0" dirty="0">
                <a:latin typeface="Arial" panose="020B0604020202020204" pitchFamily="34" charset="0"/>
                <a:cs typeface="Arial" panose="020B0604020202020204" pitchFamily="34" charset="0"/>
              </a:rPr>
              <a:t>Apoyo a empleadores para enfocarse en su </a:t>
            </a:r>
            <a:r>
              <a:rPr lang="es-MX" altLang="es-MX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core</a:t>
            </a:r>
            <a:r>
              <a:rPr lang="es-MX" altLang="es-MX" sz="10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altLang="es-MX" sz="1000" b="0" dirty="0" err="1"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r>
              <a:rPr lang="es-MX" altLang="es-MX" sz="1000" b="0" dirty="0">
                <a:latin typeface="Arial" panose="020B0604020202020204" pitchFamily="34" charset="0"/>
                <a:cs typeface="Arial" panose="020B0604020202020204" pitchFamily="34" charset="0"/>
              </a:rPr>
              <a:t> y para enfrentar las rápidas demandas y picos de producción inesperados.</a:t>
            </a:r>
          </a:p>
          <a:p>
            <a:pPr marL="419100" indent="-419100" algn="just" eaLnBrk="1" hangingPunct="1">
              <a:lnSpc>
                <a:spcPct val="90000"/>
              </a:lnSpc>
              <a:buFont typeface="Calibri" panose="020F0502020204030204" pitchFamily="34" charset="0"/>
              <a:buAutoNum type="arabicPeriod" startAt="6"/>
            </a:pP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Expandiendo las prácticas de </a:t>
            </a:r>
            <a:r>
              <a:rPr lang="es-MX" alt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en las </a:t>
            </a:r>
            <a:r>
              <a:rPr lang="es-MX" alt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Pequeñas y Medianas Empresas (</a:t>
            </a:r>
            <a:r>
              <a:rPr lang="es-MX" altLang="es-MX" sz="1000" b="1" dirty="0" err="1">
                <a:latin typeface="Arial" panose="020B0604020202020204" pitchFamily="34" charset="0"/>
                <a:cs typeface="Arial" panose="020B0604020202020204" pitchFamily="34" charset="0"/>
              </a:rPr>
              <a:t>PyMES</a:t>
            </a:r>
            <a:r>
              <a:rPr lang="es-MX" altLang="es-MX" sz="1000" b="1" dirty="0">
                <a:latin typeface="Arial" panose="020B0604020202020204" pitchFamily="34" charset="0"/>
                <a:cs typeface="Arial" panose="020B0604020202020204" pitchFamily="34" charset="0"/>
              </a:rPr>
              <a:t>) ayudando a este sector a reaccionar con mayor velocidad a las cambiantes necesidades de recursos y mejorando su competitividad.</a:t>
            </a:r>
          </a:p>
          <a:p>
            <a:pPr marL="419100" indent="-419100" eaLnBrk="1" hangingPunct="1">
              <a:lnSpc>
                <a:spcPct val="90000"/>
              </a:lnSpc>
            </a:pPr>
            <a:endParaRPr lang="en-GB" altLang="es-MX" sz="1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26825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Marcador de imagen de diapositiva">
            <a:extLst>
              <a:ext uri="{FF2B5EF4-FFF2-40B4-BE49-F238E27FC236}">
                <a16:creationId xmlns:a16="http://schemas.microsoft.com/office/drawing/2014/main" xmlns="" id="{2450F504-2881-4C87-997D-EDC89F23FA1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2 Marcador de notas">
            <a:extLst>
              <a:ext uri="{FF2B5EF4-FFF2-40B4-BE49-F238E27FC236}">
                <a16:creationId xmlns:a16="http://schemas.microsoft.com/office/drawing/2014/main" xmlns="" id="{B8BB206E-E53B-4382-B4ED-D99F67442E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just" eaLnBrk="1" hangingPunct="1">
              <a:lnSpc>
                <a:spcPct val="80000"/>
              </a:lnSpc>
              <a:spcAft>
                <a:spcPct val="45000"/>
              </a:spcAft>
              <a:buSzPct val="108000"/>
            </a:pP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El sector de </a:t>
            </a:r>
            <a:r>
              <a:rPr lang="es-MX" alt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ofrece oportunidades laborales a más población y mejora la dinámica del mercado laboral.</a:t>
            </a:r>
          </a:p>
          <a:p>
            <a:pPr algn="just" eaLnBrk="1" hangingPunct="1">
              <a:lnSpc>
                <a:spcPct val="80000"/>
              </a:lnSpc>
              <a:spcAft>
                <a:spcPct val="45000"/>
              </a:spcAft>
              <a:buSzPct val="108000"/>
            </a:pP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Los Gobiernos deben ser más proactivos para tomar en consideración las oportunidades laborales que las Empresas de </a:t>
            </a:r>
            <a:r>
              <a:rPr lang="es-MX" altLang="es-MX" sz="1000" dirty="0" err="1">
                <a:latin typeface="Arial" panose="020B0604020202020204" pitchFamily="34" charset="0"/>
                <a:cs typeface="Arial" panose="020B0604020202020204" pitchFamily="34" charset="0"/>
              </a:rPr>
              <a:t>Staffing</a:t>
            </a:r>
            <a:r>
              <a:rPr lang="es-MX" altLang="es-MX" sz="1000" dirty="0">
                <a:latin typeface="Arial" panose="020B0604020202020204" pitchFamily="34" charset="0"/>
                <a:cs typeface="Arial" panose="020B0604020202020204" pitchFamily="34" charset="0"/>
              </a:rPr>
              <a:t> pueden ofrecer.</a:t>
            </a:r>
          </a:p>
        </p:txBody>
      </p:sp>
      <p:sp>
        <p:nvSpPr>
          <p:cNvPr id="51204" name="3 Marcador de número de diapositiva">
            <a:extLst>
              <a:ext uri="{FF2B5EF4-FFF2-40B4-BE49-F238E27FC236}">
                <a16:creationId xmlns:a16="http://schemas.microsoft.com/office/drawing/2014/main" xmlns="" id="{01C96997-2FC1-4F45-8F74-C461DCBFFA4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57066" indent="-29117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64717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30604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96491" indent="-232943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62377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028264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94151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960038" indent="-232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5D5A894-47C5-4318-B6A0-BA59EB316C29}" type="slidenum">
              <a:rPr lang="en-US" altLang="es-MX"/>
              <a:pPr>
                <a:spcBef>
                  <a:spcPct val="0"/>
                </a:spcBef>
              </a:pPr>
              <a:t>6</a:t>
            </a:fld>
            <a:endParaRPr lang="en-US" altLang="es-MX"/>
          </a:p>
        </p:txBody>
      </p:sp>
    </p:spTree>
    <p:extLst>
      <p:ext uri="{BB962C8B-B14F-4D97-AF65-F5344CB8AC3E}">
        <p14:creationId xmlns:p14="http://schemas.microsoft.com/office/powerpoint/2010/main" val="9031927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xmlns="" id="{F8CBD16C-824B-4DDC-9233-C624A07F97E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1DBFB4-8CC6-4B26-AC28-79C84BEE118D}" type="slidenum">
              <a:rPr lang="en-GB" altLang="es-MX"/>
              <a:pPr>
                <a:spcBef>
                  <a:spcPct val="0"/>
                </a:spcBef>
              </a:pPr>
              <a:t>7</a:t>
            </a:fld>
            <a:endParaRPr lang="en-GB" altLang="es-MX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xmlns="" id="{AD232B62-7008-4489-B08D-33FFA89D17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>
            <a:extLst>
              <a:ext uri="{FF2B5EF4-FFF2-40B4-BE49-F238E27FC236}">
                <a16:creationId xmlns:a16="http://schemas.microsoft.com/office/drawing/2014/main" xmlns="" id="{447D8E31-663B-45BB-AF3D-4E34A39FE93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S" altLang="es-MX"/>
          </a:p>
        </p:txBody>
      </p:sp>
    </p:spTree>
    <p:extLst>
      <p:ext uri="{BB962C8B-B14F-4D97-AF65-F5344CB8AC3E}">
        <p14:creationId xmlns:p14="http://schemas.microsoft.com/office/powerpoint/2010/main" val="423369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Option 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t_powerpoint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Picture 11" descr="MPG_BE_Logo_SS_STK_MC_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60" y="5802099"/>
            <a:ext cx="1221342" cy="661746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1175951" y="1649218"/>
            <a:ext cx="7495451" cy="60316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aseline="0">
                <a:solidFill>
                  <a:srgbClr val="466EA5"/>
                </a:solidFill>
                <a:latin typeface="Arial"/>
                <a:cs typeface="Arial"/>
              </a:defRPr>
            </a:lvl1pPr>
          </a:lstStyle>
          <a:p>
            <a:r>
              <a:rPr lang="en-US" sz="3400" baseline="0" dirty="0">
                <a:solidFill>
                  <a:srgbClr val="466EA5"/>
                </a:solidFill>
                <a:latin typeface="Aril"/>
                <a:cs typeface="Aril"/>
              </a:rPr>
              <a:t>Place Presentation Title Here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1176338" y="2256783"/>
            <a:ext cx="7495064" cy="3155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</p:spTree>
    <p:extLst>
      <p:ext uri="{BB962C8B-B14F-4D97-AF65-F5344CB8AC3E}">
        <p14:creationId xmlns:p14="http://schemas.microsoft.com/office/powerpoint/2010/main" val="32756759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6700" y="831850"/>
            <a:ext cx="8610600" cy="922338"/>
          </a:xfr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número de diapositiva">
            <a:extLst>
              <a:ext uri="{FF2B5EF4-FFF2-40B4-BE49-F238E27FC236}">
                <a16:creationId xmlns:a16="http://schemas.microsoft.com/office/drawing/2014/main" xmlns="" id="{83AD0700-4560-4135-9B53-F87B266362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72452B-7C0B-445E-8C3B-C891963DB8D5}" type="slidenum">
              <a:rPr lang="en-US" altLang="es-MX"/>
              <a:pPr>
                <a:defRPr/>
              </a:pPr>
              <a:t>‹Nº›</a:t>
            </a:fld>
            <a:endParaRPr lang="en-US" altLang="es-MX"/>
          </a:p>
        </p:txBody>
      </p:sp>
      <p:sp>
        <p:nvSpPr>
          <p:cNvPr id="4" name="3 Marcador de pie de página">
            <a:extLst>
              <a:ext uri="{FF2B5EF4-FFF2-40B4-BE49-F238E27FC236}">
                <a16:creationId xmlns:a16="http://schemas.microsoft.com/office/drawing/2014/main" xmlns="" id="{28259C49-A48B-4AA4-8936-D828D5E2B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add presentation title here</a:t>
            </a:r>
          </a:p>
        </p:txBody>
      </p:sp>
      <p:sp>
        <p:nvSpPr>
          <p:cNvPr id="5" name="4 Marcador de fecha">
            <a:extLst>
              <a:ext uri="{FF2B5EF4-FFF2-40B4-BE49-F238E27FC236}">
                <a16:creationId xmlns:a16="http://schemas.microsoft.com/office/drawing/2014/main" xmlns="" id="{256AD083-F1C2-46C2-811B-3E392239A7ED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93775" y="6502400"/>
            <a:ext cx="2644775" cy="220663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>
              <a:defRPr/>
            </a:pPr>
            <a:fld id="{D27BD990-ABB7-41DF-B7ED-12E8BFE24F8C}" type="datetime2">
              <a:rPr lang="en-US"/>
              <a:pPr>
                <a:defRPr/>
              </a:pPr>
              <a:t>Thursday, February 20,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586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Slide Option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klt_powerpoint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" name="Picture 9" descr="MPG_BE_Logo_SS_STK_MC_RGB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0060" y="5802099"/>
            <a:ext cx="1221342" cy="661746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995441" y="2712974"/>
            <a:ext cx="7179120" cy="603160"/>
          </a:xfrm>
          <a:prstGeom prst="rect">
            <a:avLst/>
          </a:prstGeom>
        </p:spPr>
        <p:txBody>
          <a:bodyPr vert="horz" lIns="0" tIns="0" rIns="0" bIns="0" anchor="t" anchorCtr="0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600" baseline="0">
                <a:solidFill>
                  <a:srgbClr val="466EA5"/>
                </a:solidFill>
                <a:latin typeface="Arial"/>
                <a:cs typeface="Arial"/>
              </a:defRPr>
            </a:lvl1pPr>
          </a:lstStyle>
          <a:p>
            <a:r>
              <a:rPr lang="en-US" sz="3400" baseline="0" dirty="0">
                <a:solidFill>
                  <a:srgbClr val="466EA5"/>
                </a:solidFill>
                <a:latin typeface="Aril"/>
                <a:cs typeface="Aril"/>
              </a:rPr>
              <a:t>Place Presentation Title Here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95827" y="3320539"/>
            <a:ext cx="7178749" cy="315572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1800">
                <a:solidFill>
                  <a:srgbClr val="000000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Presenter’s Name</a:t>
            </a:r>
          </a:p>
        </p:txBody>
      </p:sp>
    </p:spTree>
    <p:extLst>
      <p:ext uri="{BB962C8B-B14F-4D97-AF65-F5344CB8AC3E}">
        <p14:creationId xmlns:p14="http://schemas.microsoft.com/office/powerpoint/2010/main" val="2285725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Ey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klt_powerpoint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6937679" y="2986394"/>
            <a:ext cx="2206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  <a:t>SEEING THE UNSEEN </a:t>
            </a:r>
            <a:b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</a:br>
            <a: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  <a:t>IS HUMANLY POSSIBLE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19339" y="2427797"/>
            <a:ext cx="5639135" cy="4631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8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Divider Title Here</a:t>
            </a:r>
          </a:p>
        </p:txBody>
      </p:sp>
    </p:spTree>
    <p:extLst>
      <p:ext uri="{BB962C8B-B14F-4D97-AF65-F5344CB8AC3E}">
        <p14:creationId xmlns:p14="http://schemas.microsoft.com/office/powerpoint/2010/main" val="793983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Windmil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klt_powerpoint4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6937679" y="2977621"/>
            <a:ext cx="2206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  <a:t>HARNESSING THE </a:t>
            </a:r>
            <a:b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</a:br>
            <a: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  <a:t>WINDS OF CHANGE</a:t>
            </a:r>
            <a:b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</a:br>
            <a: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  <a:t>IS HUMANLY POSSIBLE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19339" y="2427797"/>
            <a:ext cx="5639135" cy="4631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8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Divider Title Here</a:t>
            </a:r>
          </a:p>
        </p:txBody>
      </p:sp>
    </p:spTree>
    <p:extLst>
      <p:ext uri="{BB962C8B-B14F-4D97-AF65-F5344CB8AC3E}">
        <p14:creationId xmlns:p14="http://schemas.microsoft.com/office/powerpoint/2010/main" val="4280608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Slide Clo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klt_powerpoint5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6937679" y="2970365"/>
            <a:ext cx="22063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  <a:t>HAVING ALL THE</a:t>
            </a:r>
            <a:b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</a:br>
            <a: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  <a:t>TALENT IN THE WORLD</a:t>
            </a:r>
            <a:b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</a:br>
            <a:r>
              <a:rPr lang="en-US" sz="1200" baseline="0" dirty="0">
                <a:solidFill>
                  <a:schemeClr val="accent5"/>
                </a:solidFill>
                <a:latin typeface="Arial"/>
                <a:cs typeface="Arial"/>
              </a:rPr>
              <a:t>IS HUMANLY POSSIBLE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019339" y="2427797"/>
            <a:ext cx="5639135" cy="4631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8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Divider Title Here</a:t>
            </a:r>
          </a:p>
        </p:txBody>
      </p:sp>
    </p:spTree>
    <p:extLst>
      <p:ext uri="{BB962C8B-B14F-4D97-AF65-F5344CB8AC3E}">
        <p14:creationId xmlns:p14="http://schemas.microsoft.com/office/powerpoint/2010/main" val="2391289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417638"/>
            <a:ext cx="8229600" cy="46285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4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Slide Header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5072"/>
            <a:ext cx="8229600" cy="45259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73740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klt_powerpoint7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8596"/>
          <a:stretch/>
        </p:blipFill>
        <p:spPr>
          <a:xfrm>
            <a:off x="0" y="0"/>
            <a:ext cx="9144000" cy="782112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3559425" y="197263"/>
            <a:ext cx="5372047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30000" dirty="0">
                <a:solidFill>
                  <a:srgbClr val="000000"/>
                </a:solidFill>
                <a:latin typeface="Aril"/>
                <a:cs typeface="Aril"/>
              </a:rPr>
              <a:t>Presentation Title Here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54786"/>
            <a:ext cx="8229600" cy="46285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4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Slide Header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502220"/>
            <a:ext cx="8229600" cy="498827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82296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klt_powerpoint8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 userDrawn="1"/>
        </p:nvSpPr>
        <p:spPr>
          <a:xfrm>
            <a:off x="3559425" y="197263"/>
            <a:ext cx="5372047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30000" dirty="0">
                <a:solidFill>
                  <a:srgbClr val="000000"/>
                </a:solidFill>
                <a:latin typeface="Aril"/>
                <a:cs typeface="Aril"/>
              </a:rPr>
              <a:t>Presentation Title Here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954786"/>
            <a:ext cx="8229600" cy="46285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400" baseline="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Slide Header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1502221"/>
            <a:ext cx="8229600" cy="425151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>
                <a:solidFill>
                  <a:srgbClr val="000000"/>
                </a:solidFill>
                <a:latin typeface="Arial"/>
                <a:cs typeface="Arial"/>
              </a:defRPr>
            </a:lvl1pPr>
            <a:lvl2pPr>
              <a:defRPr sz="1800">
                <a:solidFill>
                  <a:srgbClr val="000000"/>
                </a:solidFill>
                <a:latin typeface="Arial"/>
                <a:cs typeface="Arial"/>
              </a:defRPr>
            </a:lvl2pPr>
            <a:lvl3pPr>
              <a:defRPr sz="1800">
                <a:solidFill>
                  <a:srgbClr val="000000"/>
                </a:solidFill>
                <a:latin typeface="Arial"/>
                <a:cs typeface="Arial"/>
              </a:defRPr>
            </a:lvl3pPr>
            <a:lvl4pPr>
              <a:defRPr sz="1800">
                <a:solidFill>
                  <a:srgbClr val="000000"/>
                </a:solidFill>
                <a:latin typeface="Arial"/>
                <a:cs typeface="Arial"/>
              </a:defRPr>
            </a:lvl4pPr>
            <a:lvl5pPr>
              <a:defRPr sz="1800">
                <a:solidFill>
                  <a:srgbClr val="000000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602502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1450" y="889000"/>
            <a:ext cx="8629650" cy="92233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4"/>
            <a:endParaRPr lang="es-MX" dirty="0"/>
          </a:p>
        </p:txBody>
      </p:sp>
      <p:sp>
        <p:nvSpPr>
          <p:cNvPr id="4" name="3 Marcador de número de diapositiva">
            <a:extLst>
              <a:ext uri="{FF2B5EF4-FFF2-40B4-BE49-F238E27FC236}">
                <a16:creationId xmlns:a16="http://schemas.microsoft.com/office/drawing/2014/main" xmlns="" id="{3F70E6AF-0AC0-4CA9-AA88-C9BB46B70BD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AC4E2A-41E6-41DB-9E35-98AA3C85EE61}" type="slidenum">
              <a:rPr lang="en-US" altLang="es-MX"/>
              <a:pPr>
                <a:defRPr/>
              </a:pPr>
              <a:t>‹Nº›</a:t>
            </a:fld>
            <a:endParaRPr lang="en-US" altLang="es-MX" dirty="0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xmlns="" id="{A589423B-A3AC-4E2A-AAAB-1DAE4B5D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5 Marcador de fecha">
            <a:extLst>
              <a:ext uri="{FF2B5EF4-FFF2-40B4-BE49-F238E27FC236}">
                <a16:creationId xmlns:a16="http://schemas.microsoft.com/office/drawing/2014/main" xmlns="" id="{1C372C25-2ABB-4A82-BF8B-96D0999CB56C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93775" y="6502400"/>
            <a:ext cx="2644775" cy="220663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cs typeface="+mn-cs"/>
              </a:defRPr>
            </a:lvl1pPr>
          </a:lstStyle>
          <a:p>
            <a:pPr>
              <a:defRPr/>
            </a:pPr>
            <a:fld id="{CD82495D-F5E7-4851-B84D-0E0867B43195}" type="datetime2">
              <a:rPr lang="en-US"/>
              <a:pPr>
                <a:defRPr/>
              </a:pPr>
              <a:t>Thursday, February 20, 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86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klt_powerpoint6.jpg"/>
          <p:cNvPicPr>
            <a:picLocks noChangeAspect="1"/>
          </p:cNvPicPr>
          <p:nvPr userDrawn="1"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466"/>
          <a:stretch/>
        </p:blipFill>
        <p:spPr>
          <a:xfrm>
            <a:off x="0" y="0"/>
            <a:ext cx="9144000" cy="1339657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3559425" y="197263"/>
            <a:ext cx="5372047" cy="2359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aseline="30000" dirty="0">
                <a:solidFill>
                  <a:srgbClr val="000000"/>
                </a:solidFill>
                <a:latin typeface="Aril"/>
                <a:cs typeface="Aril"/>
              </a:rPr>
              <a:t>Presentation Title Here</a:t>
            </a:r>
          </a:p>
        </p:txBody>
      </p:sp>
    </p:spTree>
    <p:extLst>
      <p:ext uri="{BB962C8B-B14F-4D97-AF65-F5344CB8AC3E}">
        <p14:creationId xmlns:p14="http://schemas.microsoft.com/office/powerpoint/2010/main" val="20219469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71881" y="2558227"/>
            <a:ext cx="7179120" cy="2281059"/>
          </a:xfrm>
        </p:spPr>
        <p:txBody>
          <a:bodyPr/>
          <a:lstStyle/>
          <a:p>
            <a:pPr algn="ctr"/>
            <a:r>
              <a:rPr lang="es-MX" sz="4800" b="1" dirty="0"/>
              <a:t>Derechos Laborales, Seguridad Social y Libre Sindicación 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A47DD74-E54A-48B3-844E-EEAD17D7973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2104" y="6176280"/>
            <a:ext cx="7178749" cy="315572"/>
          </a:xfrm>
        </p:spPr>
        <p:txBody>
          <a:bodyPr/>
          <a:lstStyle/>
          <a:p>
            <a:r>
              <a:rPr lang="es-MX" dirty="0"/>
              <a:t>Febrero 19 del 2020</a:t>
            </a:r>
          </a:p>
        </p:txBody>
      </p:sp>
    </p:spTree>
    <p:extLst>
      <p:ext uri="{BB962C8B-B14F-4D97-AF65-F5344CB8AC3E}">
        <p14:creationId xmlns:p14="http://schemas.microsoft.com/office/powerpoint/2010/main" val="424630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3 Marcador de número de diapositiva">
            <a:extLst>
              <a:ext uri="{FF2B5EF4-FFF2-40B4-BE49-F238E27FC236}">
                <a16:creationId xmlns:a16="http://schemas.microsoft.com/office/drawing/2014/main" xmlns="" id="{7E7FD31D-A958-4B21-B976-1100038B83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2AEFF050-A6CF-4F2C-BF0E-DF7C84E099B0}" type="slidenum">
              <a:rPr lang="en-GB" altLang="es-MX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</a:t>
            </a:fld>
            <a:endParaRPr lang="en-GB" altLang="es-MX" sz="1400">
              <a:solidFill>
                <a:schemeClr val="bg1"/>
              </a:solidFill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xmlns="" id="{9CCB4C36-FF0A-407A-9066-EDB8A6DE6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9854" y="653725"/>
            <a:ext cx="8389913" cy="922338"/>
          </a:xfrm>
        </p:spPr>
        <p:txBody>
          <a:bodyPr/>
          <a:lstStyle/>
          <a:p>
            <a:pPr eaLnBrk="1" hangingPunct="1"/>
            <a:r>
              <a:rPr lang="es-MX" altLang="es-MX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DIMENSIÓN SOCIAL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xmlns="" id="{950CA221-3147-4405-B10B-0D5B08549D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786058"/>
            <a:ext cx="8515350" cy="495279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s-MX" altLang="es-MX" dirty="0">
                <a:latin typeface="Arial" panose="020B0604020202020204" pitchFamily="34" charset="0"/>
                <a:cs typeface="Arial" panose="020B0604020202020204" pitchFamily="34" charset="0"/>
              </a:rPr>
              <a:t>Tenemos la responsabilidad de ofrecer un trabajo digno, con seguridad social y bien remunerado. Con estabilidad y un buen lugar para trabajar que le permita el crecimiento al trabajador.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s-MX" altLang="es-MX" dirty="0">
                <a:latin typeface="Arial" panose="020B0604020202020204" pitchFamily="34" charset="0"/>
                <a:cs typeface="Arial" panose="020B0604020202020204" pitchFamily="34" charset="0"/>
              </a:rPr>
              <a:t>No podemos dejar las leyes y reglamentos como están, porque así se está dando la elusión y evasión fiscal. Que permite que unos individuos se enriquezcan a base de defraudar al IMSS, al Infonavit, al SAT y al mismo Trabajador.  </a:t>
            </a: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endParaRPr lang="es-MX" alt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endParaRPr lang="es-MX" alt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endParaRPr lang="es-MX" altLang="es-MX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spcAft>
                <a:spcPct val="10000"/>
              </a:spcAft>
            </a:pPr>
            <a:r>
              <a:rPr lang="es-MX" altLang="es-MX" sz="2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865841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4 Imagen" descr="BRAND_lightbulb.jpg">
            <a:extLst>
              <a:ext uri="{FF2B5EF4-FFF2-40B4-BE49-F238E27FC236}">
                <a16:creationId xmlns:a16="http://schemas.microsoft.com/office/drawing/2014/main" xmlns="" id="{3A4E35A9-738F-41C4-A888-D8AD16937F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913" y="1657350"/>
            <a:ext cx="3406775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9" name="3 Marcador de número de diapositiva">
            <a:extLst>
              <a:ext uri="{FF2B5EF4-FFF2-40B4-BE49-F238E27FC236}">
                <a16:creationId xmlns:a16="http://schemas.microsoft.com/office/drawing/2014/main" xmlns="" id="{D59E396C-8D2E-43EC-9B50-C72D631AD9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5FB58A4E-6C31-4B06-AB33-DAC048DEC2A0}" type="slidenum">
              <a:rPr lang="en-GB" altLang="es-MX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GB" altLang="es-MX" sz="1400">
              <a:solidFill>
                <a:schemeClr val="bg1"/>
              </a:solidFill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xmlns="" id="{FBCBF523-BDF9-4F52-838C-FAB1CE79D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312" y="1181978"/>
            <a:ext cx="4710113" cy="5413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88925" indent="-2889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635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850900" indent="-276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+mn-lt"/>
              </a:defRPr>
            </a:lvl3pPr>
            <a:lvl4pPr marL="1128713" indent="-276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1416050" indent="-2762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+mn-lt"/>
              </a:defRPr>
            </a:lvl5pPr>
            <a:lvl6pPr marL="1873250" indent="-276225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6pPr>
            <a:lvl7pPr marL="2330450" indent="-276225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7pPr>
            <a:lvl8pPr marL="2787650" indent="-276225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8pPr>
            <a:lvl9pPr marL="3244850" indent="-276225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419100" indent="-4191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MX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“Respaldamos todo lo que se ha incorporado en la propuesta de reforma para sancionar al </a:t>
            </a:r>
            <a:r>
              <a:rPr lang="es-MX" sz="2800" b="1" kern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Outsourcing ilegal</a:t>
            </a:r>
            <a:r>
              <a:rPr lang="es-MX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19100" indent="-41910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s-MX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Quienes dan y usan el </a:t>
            </a:r>
            <a:r>
              <a:rPr lang="es-MX" sz="2800" b="1" kern="0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outsourcing ilegal </a:t>
            </a:r>
            <a:r>
              <a:rPr lang="es-MX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generan </a:t>
            </a:r>
            <a:r>
              <a:rPr lang="es-MX" sz="2800" b="1" kern="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competencia desleal y pobreza</a:t>
            </a:r>
            <a:r>
              <a:rPr lang="es-MX" sz="2800" b="1" kern="0" dirty="0">
                <a:latin typeface="Arial" panose="020B0604020202020204" pitchFamily="34" charset="0"/>
                <a:cs typeface="Arial" panose="020B0604020202020204" pitchFamily="34" charset="0"/>
              </a:rPr>
              <a:t>.”</a:t>
            </a:r>
            <a:endParaRPr lang="es-MX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xmlns="" id="{D0F848C4-AC2F-4171-9613-C1790458ED43}"/>
              </a:ext>
            </a:extLst>
          </p:cNvPr>
          <p:cNvSpPr/>
          <p:nvPr/>
        </p:nvSpPr>
        <p:spPr>
          <a:xfrm>
            <a:off x="206375" y="6541382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MX" sz="900" dirty="0">
                <a:latin typeface="Arial" panose="020B0604020202020204" pitchFamily="34" charset="0"/>
              </a:rPr>
              <a:t>Fuente: </a:t>
            </a:r>
            <a:r>
              <a:rPr lang="es-MX" sz="900" b="1" dirty="0">
                <a:latin typeface="Arial" panose="020B0604020202020204" pitchFamily="34" charset="0"/>
              </a:rPr>
              <a:t>WEC </a:t>
            </a:r>
            <a:r>
              <a:rPr lang="es-MX" sz="900" dirty="0" err="1">
                <a:latin typeface="Arial" panose="020B0604020202020204" pitchFamily="34" charset="0"/>
              </a:rPr>
              <a:t>Economic</a:t>
            </a:r>
            <a:r>
              <a:rPr lang="es-MX" sz="900" dirty="0">
                <a:latin typeface="Arial" panose="020B0604020202020204" pitchFamily="34" charset="0"/>
              </a:rPr>
              <a:t> </a:t>
            </a:r>
            <a:r>
              <a:rPr lang="es-MX" sz="900" dirty="0" err="1">
                <a:latin typeface="Arial" panose="020B0604020202020204" pitchFamily="34" charset="0"/>
              </a:rPr>
              <a:t>Report</a:t>
            </a:r>
            <a:r>
              <a:rPr lang="es-MX" sz="900" dirty="0">
                <a:latin typeface="Arial" panose="020B0604020202020204" pitchFamily="34" charset="0"/>
              </a:rPr>
              <a:t> edición 2018 </a:t>
            </a:r>
            <a:endParaRPr lang="es-MX" sz="2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393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Marcador de número de diapositiva">
            <a:extLst>
              <a:ext uri="{FF2B5EF4-FFF2-40B4-BE49-F238E27FC236}">
                <a16:creationId xmlns:a16="http://schemas.microsoft.com/office/drawing/2014/main" xmlns="" id="{2AE2F4FC-55CB-4F2E-AFFC-B0BC20E011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F605D3-548F-4442-B8D8-50E9B1426884}" type="slidenum">
              <a:rPr lang="en-GB" altLang="es-MX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4</a:t>
            </a:fld>
            <a:endParaRPr lang="en-GB" altLang="es-MX" sz="1400">
              <a:solidFill>
                <a:schemeClr val="bg1"/>
              </a:solidFill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xmlns="" id="{DB26D2E0-A007-4F7D-80FD-C0CAD171F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7700"/>
            <a:ext cx="9144000" cy="563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MX">
              <a:latin typeface="Times New Roman" panose="02020603050405020304" pitchFamily="18" charset="0"/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xmlns="" id="{C3740DAD-C95B-4C50-8000-80D39D3D4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" y="631966"/>
            <a:ext cx="8610600" cy="1125640"/>
          </a:xfrm>
        </p:spPr>
        <p:txBody>
          <a:bodyPr/>
          <a:lstStyle/>
          <a:p>
            <a:pPr eaLnBrk="1" hangingPunct="1"/>
            <a:r>
              <a:rPr lang="es-MX" altLang="es-MX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Estamos en contra de las prácticas de elusión y evasión fiscal</a:t>
            </a:r>
            <a:br>
              <a:rPr lang="es-MX" altLang="es-MX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altLang="es-MX" sz="32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xmlns="" id="{F64570AA-5B49-4A28-97F2-D0500DFFE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57425"/>
            <a:ext cx="80010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MX">
              <a:latin typeface="Times New Roman" panose="02020603050405020304" pitchFamily="18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xmlns="" id="{3CE211DA-3533-42ED-B541-6A531A572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457" y="4401686"/>
            <a:ext cx="1346200" cy="276999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GB" sz="1200" dirty="0">
              <a:latin typeface="+mj-lt"/>
              <a:cs typeface="+mn-cs"/>
            </a:endParaRP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xmlns="" id="{2F01C52B-D0F5-4B9E-B3A2-4F0AA97BB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388434"/>
            <a:ext cx="1301750" cy="276999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95250" eaLnBrk="1" hangingPunct="1">
              <a:defRPr/>
            </a:pPr>
            <a:endParaRPr lang="es-MX" sz="1200" dirty="0">
              <a:latin typeface="+mj-lt"/>
              <a:cs typeface="Times New Roman" pitchFamily="18" charset="0"/>
            </a:endParaRP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xmlns="" id="{E1AFB873-370F-4A06-9736-041879535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504" y="4388434"/>
            <a:ext cx="1698625" cy="276999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95250" eaLnBrk="1" hangingPunct="1">
              <a:defRPr/>
            </a:pPr>
            <a:r>
              <a:rPr lang="en-US" sz="1200" dirty="0">
                <a:latin typeface="+mj-lt"/>
                <a:cs typeface="Times New Roman" pitchFamily="18" charset="0"/>
              </a:rPr>
              <a:t> </a:t>
            </a:r>
            <a:endParaRPr lang="es-MX" sz="1200" dirty="0">
              <a:latin typeface="+mj-lt"/>
              <a:cs typeface="Times New Roman" pitchFamily="18" charset="0"/>
            </a:endParaRPr>
          </a:p>
        </p:txBody>
      </p:sp>
      <p:sp>
        <p:nvSpPr>
          <p:cNvPr id="30729" name="Text Box 8">
            <a:extLst>
              <a:ext uri="{FF2B5EF4-FFF2-40B4-BE49-F238E27FC236}">
                <a16:creationId xmlns:a16="http://schemas.microsoft.com/office/drawing/2014/main" xmlns="" id="{2C0821E1-BB3C-4C90-8969-E4F7E5BB3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9408" y="4407484"/>
            <a:ext cx="1328738" cy="276999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cs typeface="Times New Roman" pitchFamily="18" charset="0"/>
              </a:rPr>
              <a:t> </a:t>
            </a:r>
            <a:endParaRPr lang="en-GB" sz="1200" dirty="0">
              <a:latin typeface="+mj-lt"/>
              <a:cs typeface="Arial" charset="0"/>
            </a:endParaRPr>
          </a:p>
        </p:txBody>
      </p:sp>
      <p:sp>
        <p:nvSpPr>
          <p:cNvPr id="30730" name="Text Box 9">
            <a:extLst>
              <a:ext uri="{FF2B5EF4-FFF2-40B4-BE49-F238E27FC236}">
                <a16:creationId xmlns:a16="http://schemas.microsoft.com/office/drawing/2014/main" xmlns="" id="{17EFAB59-4600-499F-B46E-7988398D8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957" y="4393748"/>
            <a:ext cx="1255713" cy="276999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95250" eaLnBrk="1" hangingPunct="1">
              <a:defRPr/>
            </a:pPr>
            <a:endParaRPr lang="es-MX" sz="1200" dirty="0">
              <a:latin typeface="+mj-lt"/>
              <a:cs typeface="Times New Roman" pitchFamily="18" charset="0"/>
            </a:endParaRPr>
          </a:p>
        </p:txBody>
      </p:sp>
      <p:grpSp>
        <p:nvGrpSpPr>
          <p:cNvPr id="44043" name="Group 10">
            <a:extLst>
              <a:ext uri="{FF2B5EF4-FFF2-40B4-BE49-F238E27FC236}">
                <a16:creationId xmlns:a16="http://schemas.microsoft.com/office/drawing/2014/main" xmlns="" id="{511B2B2E-283A-4523-AC13-9064407E23B9}"/>
              </a:ext>
            </a:extLst>
          </p:cNvPr>
          <p:cNvGrpSpPr>
            <a:grpSpLocks/>
          </p:cNvGrpSpPr>
          <p:nvPr/>
        </p:nvGrpSpPr>
        <p:grpSpPr bwMode="auto">
          <a:xfrm>
            <a:off x="247650" y="3235357"/>
            <a:ext cx="8524875" cy="1200150"/>
            <a:chOff x="1860" y="10917"/>
            <a:chExt cx="7920" cy="1080"/>
          </a:xfrm>
        </p:grpSpPr>
        <p:sp>
          <p:nvSpPr>
            <p:cNvPr id="44047" name="AutoShape 11">
              <a:extLst>
                <a:ext uri="{FF2B5EF4-FFF2-40B4-BE49-F238E27FC236}">
                  <a16:creationId xmlns:a16="http://schemas.microsoft.com/office/drawing/2014/main" xmlns="" id="{0F28034E-3F2E-4C7A-AA66-8C0F45F6C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0" y="10917"/>
              <a:ext cx="1680" cy="1080"/>
            </a:xfrm>
            <a:prstGeom prst="homePlate">
              <a:avLst>
                <a:gd name="adj" fmla="val 8793"/>
              </a:avLst>
            </a:prstGeom>
            <a:solidFill>
              <a:srgbClr val="D47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NO AL 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OUTSOURCING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ILEGAL	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48" name="AutoShape 12">
              <a:extLst>
                <a:ext uri="{FF2B5EF4-FFF2-40B4-BE49-F238E27FC236}">
                  <a16:creationId xmlns:a16="http://schemas.microsoft.com/office/drawing/2014/main" xmlns="" id="{696856FF-832E-4775-9CC2-014AF1310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10917"/>
              <a:ext cx="1680" cy="1080"/>
            </a:xfrm>
            <a:prstGeom prst="chevron">
              <a:avLst>
                <a:gd name="adj" fmla="val 10183"/>
              </a:avLst>
            </a:prstGeom>
            <a:solidFill>
              <a:srgbClr val="669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900" dirty="0">
                  <a:solidFill>
                    <a:schemeClr val="bg1"/>
                  </a:solidFill>
                </a:rPr>
                <a:t> </a:t>
              </a:r>
              <a:endParaRPr lang="es-MX" altLang="es-MX" sz="1400" dirty="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NO CONTRATO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POR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 HONORARIOS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000" dirty="0">
                  <a:solidFill>
                    <a:schemeClr val="bg1"/>
                  </a:solidFill>
                </a:rPr>
                <a:t>	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49" name="AutoShape 13">
              <a:extLst>
                <a:ext uri="{FF2B5EF4-FFF2-40B4-BE49-F238E27FC236}">
                  <a16:creationId xmlns:a16="http://schemas.microsoft.com/office/drawing/2014/main" xmlns="" id="{EE9F77D3-F03F-4711-A133-C35B11208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" y="10917"/>
              <a:ext cx="1680" cy="1080"/>
            </a:xfrm>
            <a:prstGeom prst="chevron">
              <a:avLst>
                <a:gd name="adj" fmla="val 10183"/>
              </a:avLst>
            </a:prstGeom>
            <a:solidFill>
              <a:srgbClr val="C85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NO PAGO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SIN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 RECIBO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 TIMBRADO</a:t>
              </a:r>
              <a:endParaRPr lang="es-MX" altLang="es-MX" sz="16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50" name="AutoShape 14">
              <a:extLst>
                <a:ext uri="{FF2B5EF4-FFF2-40B4-BE49-F238E27FC236}">
                  <a16:creationId xmlns:a16="http://schemas.microsoft.com/office/drawing/2014/main" xmlns="" id="{0BA8E36A-96B5-416F-A0CD-A07C7032B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0" y="10917"/>
              <a:ext cx="1680" cy="1080"/>
            </a:xfrm>
            <a:prstGeom prst="chevron">
              <a:avLst>
                <a:gd name="adj" fmla="val 10183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900" dirty="0">
                  <a:solidFill>
                    <a:schemeClr val="bg1"/>
                  </a:solidFill>
                </a:rPr>
                <a:t> </a:t>
              </a:r>
              <a:endParaRPr lang="es-MX" altLang="es-MX" sz="1400" dirty="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NO EVASIÓN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 DE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ISR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</a:endParaRPr>
            </a:p>
          </p:txBody>
        </p:sp>
        <p:sp>
          <p:nvSpPr>
            <p:cNvPr id="44051" name="AutoShape 15">
              <a:extLst>
                <a:ext uri="{FF2B5EF4-FFF2-40B4-BE49-F238E27FC236}">
                  <a16:creationId xmlns:a16="http://schemas.microsoft.com/office/drawing/2014/main" xmlns="" id="{7EB05932-4F84-4636-A27B-9840FA65F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0" y="10917"/>
              <a:ext cx="1680" cy="1080"/>
            </a:xfrm>
            <a:prstGeom prst="chevron">
              <a:avLst>
                <a:gd name="adj" fmla="val 10183"/>
              </a:avLst>
            </a:prstGeom>
            <a:solidFill>
              <a:srgbClr val="5F8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400" dirty="0">
                  <a:solidFill>
                    <a:schemeClr val="bg1"/>
                  </a:solidFill>
                </a:rPr>
                <a:t> 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NO IMSS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 CON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SUBREGISTRO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4044" name="Rectangle 16">
            <a:extLst>
              <a:ext uri="{FF2B5EF4-FFF2-40B4-BE49-F238E27FC236}">
                <a16:creationId xmlns:a16="http://schemas.microsoft.com/office/drawing/2014/main" xmlns="" id="{D8D438EE-EF5A-4ECE-807F-2F368C551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975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ko-KR" sz="1200">
                <a:latin typeface="Times New Roman" panose="02020603050405020304" pitchFamily="18" charset="0"/>
                <a:ea typeface="Gulim" panose="020B0503020000020004" pitchFamily="34" charset="-127"/>
              </a:rPr>
              <a:t> </a:t>
            </a:r>
            <a:endParaRPr lang="en-GB" altLang="ko-KR" sz="1200">
              <a:solidFill>
                <a:srgbClr val="333399"/>
              </a:solidFill>
              <a:ea typeface="Gulim" panose="020B0503020000020004" pitchFamily="34" charset="-127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ko-KR">
              <a:latin typeface="Times New Roman" panose="02020603050405020304" pitchFamily="18" charset="0"/>
              <a:ea typeface="Gulim" panose="020B0503020000020004" pitchFamily="34" charset="-127"/>
            </a:endParaRPr>
          </a:p>
        </p:txBody>
      </p:sp>
      <p:sp>
        <p:nvSpPr>
          <p:cNvPr id="44045" name="Text Box 17">
            <a:extLst>
              <a:ext uri="{FF2B5EF4-FFF2-40B4-BE49-F238E27FC236}">
                <a16:creationId xmlns:a16="http://schemas.microsoft.com/office/drawing/2014/main" xmlns="" id="{8DF19C96-EEC9-45D3-A52D-BCA605A28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2217769"/>
            <a:ext cx="870585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MX" sz="1600" i="1" dirty="0"/>
          </a:p>
        </p:txBody>
      </p:sp>
      <p:sp>
        <p:nvSpPr>
          <p:cNvPr id="44046" name="Rectangle 18">
            <a:extLst>
              <a:ext uri="{FF2B5EF4-FFF2-40B4-BE49-F238E27FC236}">
                <a16:creationId xmlns:a16="http://schemas.microsoft.com/office/drawing/2014/main" xmlns="" id="{56DE1247-7449-40DC-A147-18F256050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86050"/>
            <a:ext cx="7848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MX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00049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2 Marcador de número de diapositiva">
            <a:extLst>
              <a:ext uri="{FF2B5EF4-FFF2-40B4-BE49-F238E27FC236}">
                <a16:creationId xmlns:a16="http://schemas.microsoft.com/office/drawing/2014/main" xmlns="" id="{3FB97B11-5E92-442C-BE3C-9DA21D3C23D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1DB31BED-CBF6-4AFE-88B3-26D519F24948}" type="slidenum">
              <a:rPr lang="en-US" altLang="es-MX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5</a:t>
            </a:fld>
            <a:endParaRPr lang="en-US" altLang="es-MX" sz="1400">
              <a:solidFill>
                <a:schemeClr val="bg1"/>
              </a:solidFill>
            </a:endParaRPr>
          </a:p>
        </p:txBody>
      </p:sp>
      <p:sp>
        <p:nvSpPr>
          <p:cNvPr id="41989" name="Rectangle 12">
            <a:extLst>
              <a:ext uri="{FF2B5EF4-FFF2-40B4-BE49-F238E27FC236}">
                <a16:creationId xmlns:a16="http://schemas.microsoft.com/office/drawing/2014/main" xmlns="" id="{808F4961-78FA-47E5-BE36-55E960B1E9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7774" y="4997342"/>
            <a:ext cx="3771900" cy="1860658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MX" dirty="0">
              <a:latin typeface="Times New Roman" panose="02020603050405020304" pitchFamily="18" charset="0"/>
            </a:endParaRPr>
          </a:p>
        </p:txBody>
      </p:sp>
      <p:sp>
        <p:nvSpPr>
          <p:cNvPr id="41990" name="Rectangle 16">
            <a:extLst>
              <a:ext uri="{FF2B5EF4-FFF2-40B4-BE49-F238E27FC236}">
                <a16:creationId xmlns:a16="http://schemas.microsoft.com/office/drawing/2014/main" xmlns="" id="{1F16242E-D5DF-476B-8A4A-13EEA86D4A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1870009"/>
            <a:ext cx="3790950" cy="128587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MX">
              <a:latin typeface="Times New Roman" panose="02020603050405020304" pitchFamily="18" charset="0"/>
            </a:endParaRPr>
          </a:p>
        </p:txBody>
      </p:sp>
      <p:grpSp>
        <p:nvGrpSpPr>
          <p:cNvPr id="41991" name="Group 18">
            <a:extLst>
              <a:ext uri="{FF2B5EF4-FFF2-40B4-BE49-F238E27FC236}">
                <a16:creationId xmlns:a16="http://schemas.microsoft.com/office/drawing/2014/main" xmlns="" id="{D89ADAE4-B4E7-4EC6-8E96-9989A05BEE39}"/>
              </a:ext>
            </a:extLst>
          </p:cNvPr>
          <p:cNvGrpSpPr>
            <a:grpSpLocks/>
          </p:cNvGrpSpPr>
          <p:nvPr/>
        </p:nvGrpSpPr>
        <p:grpSpPr bwMode="auto">
          <a:xfrm>
            <a:off x="4784567" y="3190301"/>
            <a:ext cx="3806537" cy="1733391"/>
            <a:chOff x="3202" y="1851"/>
            <a:chExt cx="2374" cy="1057"/>
          </a:xfrm>
        </p:grpSpPr>
        <p:sp>
          <p:nvSpPr>
            <p:cNvPr id="42002" name="Rectangle 19">
              <a:extLst>
                <a:ext uri="{FF2B5EF4-FFF2-40B4-BE49-F238E27FC236}">
                  <a16:creationId xmlns:a16="http://schemas.microsoft.com/office/drawing/2014/main" xmlns="" id="{11E4D18D-DAD3-4846-9FA9-8F667105BB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04" y="1884"/>
              <a:ext cx="2364" cy="1024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MX" dirty="0">
                <a:highlight>
                  <a:srgbClr val="FF00FF"/>
                </a:highlight>
                <a:latin typeface="Times New Roman" panose="02020603050405020304" pitchFamily="18" charset="0"/>
              </a:endParaRPr>
            </a:p>
          </p:txBody>
        </p:sp>
        <p:sp>
          <p:nvSpPr>
            <p:cNvPr id="42003" name="Text Box 20">
              <a:extLst>
                <a:ext uri="{FF2B5EF4-FFF2-40B4-BE49-F238E27FC236}">
                  <a16:creationId xmlns:a16="http://schemas.microsoft.com/office/drawing/2014/main" xmlns="" id="{52402938-C5A3-4980-A184-AD012B2EB3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2" y="1851"/>
              <a:ext cx="2374" cy="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</a:pPr>
              <a:r>
                <a:rPr lang="es-MX" altLang="es-MX" dirty="0">
                  <a:solidFill>
                    <a:schemeClr val="bg1"/>
                  </a:solidFill>
                  <a:highlight>
                    <a:srgbClr val="FF00FF"/>
                  </a:highlight>
                </a:rPr>
                <a:t> </a:t>
              </a:r>
              <a:r>
                <a:rPr lang="es-MX" altLang="es-MX" sz="2200" dirty="0">
                  <a:solidFill>
                    <a:schemeClr val="bg1"/>
                  </a:solidFill>
                  <a:highlight>
                    <a:srgbClr val="FF00FF"/>
                  </a:highlight>
                </a:rPr>
                <a:t>En su acta constitutiva y en su alta ante el SAT declara la actividad de subcontratación de personal.</a:t>
              </a:r>
            </a:p>
          </p:txBody>
        </p:sp>
      </p:grpSp>
      <p:sp>
        <p:nvSpPr>
          <p:cNvPr id="25" name="24 Rectángulo">
            <a:extLst>
              <a:ext uri="{FF2B5EF4-FFF2-40B4-BE49-F238E27FC236}">
                <a16:creationId xmlns:a16="http://schemas.microsoft.com/office/drawing/2014/main" xmlns="" id="{07FB27FA-954E-4DB3-AF61-8979B3C02891}"/>
              </a:ext>
            </a:extLst>
          </p:cNvPr>
          <p:cNvSpPr/>
          <p:nvPr/>
        </p:nvSpPr>
        <p:spPr>
          <a:xfrm>
            <a:off x="673100" y="3360819"/>
            <a:ext cx="3992563" cy="1107996"/>
          </a:xfrm>
          <a:prstGeom prst="rect">
            <a:avLst/>
          </a:prstGeom>
          <a:solidFill>
            <a:schemeClr val="accent3"/>
          </a:solidFill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s-MX" sz="2200" dirty="0">
                <a:solidFill>
                  <a:schemeClr val="bg1"/>
                </a:solidFill>
                <a:latin typeface="+mn-lt"/>
                <a:cs typeface="+mn-cs"/>
              </a:rPr>
              <a:t>El empleador da de alta en el IMSS en Infonavit a sus trabajadores con el sueldo real.</a:t>
            </a:r>
          </a:p>
        </p:txBody>
      </p:sp>
      <p:sp>
        <p:nvSpPr>
          <p:cNvPr id="27" name="26 Rectángulo">
            <a:extLst>
              <a:ext uri="{FF2B5EF4-FFF2-40B4-BE49-F238E27FC236}">
                <a16:creationId xmlns:a16="http://schemas.microsoft.com/office/drawing/2014/main" xmlns="" id="{AAE5EF38-884F-44DE-85A2-8EEC1EB25B22}"/>
              </a:ext>
            </a:extLst>
          </p:cNvPr>
          <p:cNvSpPr/>
          <p:nvPr/>
        </p:nvSpPr>
        <p:spPr>
          <a:xfrm>
            <a:off x="673100" y="1885857"/>
            <a:ext cx="3998913" cy="1107996"/>
          </a:xfrm>
          <a:prstGeom prst="rect">
            <a:avLst/>
          </a:prstGeom>
          <a:solidFill>
            <a:schemeClr val="accent4"/>
          </a:solidFill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es-MX" sz="2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 empleado se le manda su recibo de nómina timbrado por el SAT.</a:t>
            </a:r>
          </a:p>
        </p:txBody>
      </p:sp>
      <p:sp>
        <p:nvSpPr>
          <p:cNvPr id="41995" name="30 Rectángulo">
            <a:extLst>
              <a:ext uri="{FF2B5EF4-FFF2-40B4-BE49-F238E27FC236}">
                <a16:creationId xmlns:a16="http://schemas.microsoft.com/office/drawing/2014/main" xmlns="" id="{3BD4FF02-41B4-4C35-9347-288A8AFC4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7" y="1831838"/>
            <a:ext cx="3761929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s-MX" altLang="es-MX" sz="2200" dirty="0">
                <a:solidFill>
                  <a:schemeClr val="bg1"/>
                </a:solidFill>
              </a:rPr>
              <a:t>Al trabajador se le elabora un contrato individual de trabajo como </a:t>
            </a:r>
            <a:r>
              <a:rPr lang="es-MX" altLang="es-MX" sz="2200" dirty="0" err="1">
                <a:solidFill>
                  <a:schemeClr val="bg1"/>
                </a:solidFill>
              </a:rPr>
              <a:t>empledo</a:t>
            </a:r>
            <a:r>
              <a:rPr lang="es-MX" altLang="es-MX" sz="22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4" name="33 Rectángulo">
            <a:extLst>
              <a:ext uri="{FF2B5EF4-FFF2-40B4-BE49-F238E27FC236}">
                <a16:creationId xmlns:a16="http://schemas.microsoft.com/office/drawing/2014/main" xmlns="" id="{175A0749-7505-4876-8303-70FC6223D202}"/>
              </a:ext>
            </a:extLst>
          </p:cNvPr>
          <p:cNvSpPr/>
          <p:nvPr/>
        </p:nvSpPr>
        <p:spPr>
          <a:xfrm>
            <a:off x="655638" y="6169686"/>
            <a:ext cx="4037012" cy="506930"/>
          </a:xfrm>
          <a:prstGeom prst="rect">
            <a:avLst/>
          </a:prstGeom>
          <a:solidFill>
            <a:srgbClr val="4D6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n-US" sz="2800" dirty="0">
                <a:solidFill>
                  <a:schemeClr val="bg1"/>
                </a:solidFill>
              </a:rPr>
              <a:t>No </a:t>
            </a:r>
            <a:r>
              <a:rPr lang="en-US" sz="2800" dirty="0" err="1">
                <a:solidFill>
                  <a:schemeClr val="bg1"/>
                </a:solidFill>
              </a:rPr>
              <a:t>más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evasión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ni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chemeClr val="bg1"/>
                </a:solidFill>
              </a:rPr>
              <a:t>elusión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41997" name="Text Box 10">
            <a:extLst>
              <a:ext uri="{FF2B5EF4-FFF2-40B4-BE49-F238E27FC236}">
                <a16:creationId xmlns:a16="http://schemas.microsoft.com/office/drawing/2014/main" xmlns="" id="{C57E764D-E508-4357-85CC-F3E9A7AA0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0788" y="4801895"/>
            <a:ext cx="1970087" cy="1107996"/>
          </a:xfrm>
          <a:prstGeom prst="rect">
            <a:avLst/>
          </a:prstGeom>
          <a:solidFill>
            <a:srgbClr val="4D6C9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s-MX" sz="2200" dirty="0">
                <a:solidFill>
                  <a:schemeClr val="bg1"/>
                </a:solidFill>
              </a:rPr>
              <a:t>Eres </a:t>
            </a:r>
            <a:r>
              <a:rPr lang="en-US" altLang="es-MX" sz="2200" dirty="0" err="1">
                <a:solidFill>
                  <a:schemeClr val="bg1"/>
                </a:solidFill>
              </a:rPr>
              <a:t>responsable</a:t>
            </a:r>
            <a:r>
              <a:rPr lang="en-US" altLang="es-MX" sz="2200" dirty="0">
                <a:solidFill>
                  <a:schemeClr val="bg1"/>
                </a:solidFill>
              </a:rPr>
              <a:t> </a:t>
            </a:r>
            <a:r>
              <a:rPr lang="en-US" altLang="es-MX" sz="2200" dirty="0" err="1">
                <a:solidFill>
                  <a:schemeClr val="bg1"/>
                </a:solidFill>
              </a:rPr>
              <a:t>solidario</a:t>
            </a:r>
            <a:endParaRPr lang="en-US" altLang="es-MX" sz="2200" dirty="0">
              <a:solidFill>
                <a:schemeClr val="bg1"/>
              </a:solidFill>
            </a:endParaRPr>
          </a:p>
        </p:txBody>
      </p:sp>
      <p:sp>
        <p:nvSpPr>
          <p:cNvPr id="41998" name="Rectangle 4">
            <a:extLst>
              <a:ext uri="{FF2B5EF4-FFF2-40B4-BE49-F238E27FC236}">
                <a16:creationId xmlns:a16="http://schemas.microsoft.com/office/drawing/2014/main" xmlns="" id="{29F8B038-F579-42E5-BF7A-31F5848E8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7063" y="739844"/>
            <a:ext cx="8191500" cy="508000"/>
          </a:xfrm>
        </p:spPr>
        <p:txBody>
          <a:bodyPr/>
          <a:lstStyle/>
          <a:p>
            <a:pPr eaLnBrk="1" hangingPunct="1"/>
            <a:r>
              <a:rPr lang="es-MX" altLang="es-MX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Diferencias con el Outsourcing legal.</a:t>
            </a:r>
          </a:p>
        </p:txBody>
      </p:sp>
      <p:sp>
        <p:nvSpPr>
          <p:cNvPr id="39" name="38 Rectángulo">
            <a:extLst>
              <a:ext uri="{FF2B5EF4-FFF2-40B4-BE49-F238E27FC236}">
                <a16:creationId xmlns:a16="http://schemas.microsoft.com/office/drawing/2014/main" xmlns="" id="{4C013D6B-3000-4995-AF58-0A20C7662320}"/>
              </a:ext>
            </a:extLst>
          </p:cNvPr>
          <p:cNvSpPr/>
          <p:nvPr/>
        </p:nvSpPr>
        <p:spPr>
          <a:xfrm>
            <a:off x="658813" y="4740341"/>
            <a:ext cx="1998662" cy="1323439"/>
          </a:xfrm>
          <a:prstGeom prst="rect">
            <a:avLst/>
          </a:prstGeom>
          <a:solidFill>
            <a:srgbClr val="4D6C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es-MX" sz="2400" dirty="0">
                <a:solidFill>
                  <a:schemeClr val="bg1"/>
                </a:solidFill>
              </a:rPr>
              <a:t>Revisa si tu Outsourcing es legal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DB5A83F0-8567-4720-ADA9-25EAEFFF9D9F}"/>
              </a:ext>
            </a:extLst>
          </p:cNvPr>
          <p:cNvSpPr txBox="1"/>
          <p:nvPr/>
        </p:nvSpPr>
        <p:spPr>
          <a:xfrm>
            <a:off x="4917530" y="5133271"/>
            <a:ext cx="3137095" cy="196977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s-MX" altLang="es-MX" sz="2200" b="1" dirty="0">
                <a:latin typeface="Times New Roman" panose="02020603050405020304" pitchFamily="18" charset="0"/>
              </a:rPr>
              <a:t>La factura detalla el servicio de Outsourcing, se desglosa y retiene IVA y se detalla el impuesto sobre nóminas.</a:t>
            </a:r>
          </a:p>
          <a:p>
            <a:endParaRPr lang="es-MX" sz="1800" baseline="0" dirty="0">
              <a:solidFill>
                <a:srgbClr val="5E6263"/>
              </a:solidFill>
              <a:latin typeface="Aril"/>
              <a:cs typeface="Aril"/>
            </a:endParaRPr>
          </a:p>
        </p:txBody>
      </p:sp>
    </p:spTree>
    <p:extLst>
      <p:ext uri="{BB962C8B-B14F-4D97-AF65-F5344CB8AC3E}">
        <p14:creationId xmlns:p14="http://schemas.microsoft.com/office/powerpoint/2010/main" val="10430194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3 Marcador de número de diapositiva">
            <a:extLst>
              <a:ext uri="{FF2B5EF4-FFF2-40B4-BE49-F238E27FC236}">
                <a16:creationId xmlns:a16="http://schemas.microsoft.com/office/drawing/2014/main" xmlns="" id="{6A9C08C1-1062-4B6F-8C2A-FEFB2957952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AC783229-957C-4C64-B34B-34C7AEC1D0FB}" type="slidenum">
              <a:rPr lang="en-GB" altLang="es-MX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6</a:t>
            </a:fld>
            <a:endParaRPr lang="en-GB" altLang="es-MX" sz="1400">
              <a:solidFill>
                <a:schemeClr val="bg1"/>
              </a:solidFill>
            </a:endParaRPr>
          </a:p>
        </p:txBody>
      </p:sp>
      <p:sp>
        <p:nvSpPr>
          <p:cNvPr id="50179" name="Rectangle 4">
            <a:extLst>
              <a:ext uri="{FF2B5EF4-FFF2-40B4-BE49-F238E27FC236}">
                <a16:creationId xmlns:a16="http://schemas.microsoft.com/office/drawing/2014/main" xmlns="" id="{A0B5701F-4684-4D5E-8299-281982D0A58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" y="681038"/>
            <a:ext cx="8629650" cy="922337"/>
          </a:xfrm>
        </p:spPr>
        <p:txBody>
          <a:bodyPr/>
          <a:lstStyle/>
          <a:p>
            <a:pPr eaLnBrk="1" hangingPunct="1"/>
            <a:r>
              <a:rPr lang="es-MX" altLang="es-MX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Conclusiones:</a:t>
            </a:r>
          </a:p>
        </p:txBody>
      </p:sp>
      <p:sp>
        <p:nvSpPr>
          <p:cNvPr id="32772" name="Rectangle 5">
            <a:extLst>
              <a:ext uri="{FF2B5EF4-FFF2-40B4-BE49-F238E27FC236}">
                <a16:creationId xmlns:a16="http://schemas.microsoft.com/office/drawing/2014/main" xmlns="" id="{49EF740F-6E1B-4FF5-885C-5856920BE4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5438" y="1463040"/>
            <a:ext cx="8610600" cy="505030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spcAft>
                <a:spcPct val="45000"/>
              </a:spcAft>
              <a:buSzPct val="108000"/>
              <a:defRPr/>
            </a:pPr>
            <a:r>
              <a:rPr lang="es-MX" sz="28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 muy importante que queden en la LFT prohibidas las actividades del Outsourcing ilegal porque lo que no está prohibido está permitido. </a:t>
            </a:r>
          </a:p>
          <a:p>
            <a:pPr eaLnBrk="1" hangingPunct="1">
              <a:lnSpc>
                <a:spcPct val="80000"/>
              </a:lnSpc>
              <a:spcAft>
                <a:spcPct val="45000"/>
              </a:spcAft>
              <a:buSzPct val="108000"/>
              <a:defRPr/>
            </a:pPr>
            <a:r>
              <a:rPr lang="es-MX" sz="2800" dirty="0">
                <a:solidFill>
                  <a:srgbClr val="D47C1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frenar el Outsourcing ilegal no es suficiente el que esté señalado en general en otras leyes y reglamentos que se prohíbe la evasión.</a:t>
            </a:r>
          </a:p>
          <a:p>
            <a:pPr eaLnBrk="1" hangingPunct="1">
              <a:lnSpc>
                <a:spcPct val="80000"/>
              </a:lnSpc>
              <a:spcAft>
                <a:spcPct val="40000"/>
              </a:spcAft>
              <a:buSzPct val="108000"/>
              <a:defRPr/>
            </a:pPr>
            <a:r>
              <a:rPr lang="es-MX" sz="2800" dirty="0">
                <a:solidFill>
                  <a:schemeClr val="accent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requieren reglamentos laborales </a:t>
            </a:r>
            <a:r>
              <a:rPr lang="es-MX" sz="2800" dirty="0">
                <a:latin typeface="Arial" panose="020B0604020202020204" pitchFamily="34" charset="0"/>
                <a:cs typeface="Arial" panose="020B0604020202020204" pitchFamily="34" charset="0"/>
              </a:rPr>
              <a:t>que verifiquen que no haya evasión ni malas prácticas.</a:t>
            </a:r>
          </a:p>
          <a:p>
            <a:pPr lvl="1">
              <a:lnSpc>
                <a:spcPct val="80000"/>
              </a:lnSpc>
              <a:spcAft>
                <a:spcPct val="40000"/>
              </a:spcAft>
              <a:buSzPct val="108000"/>
              <a:defRPr/>
            </a:pP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Por ejemplo: El subregistro puede verificarse en las inspecciones preguntándoles a los trabajadores, conciliando los depósitos de la cuenta de cheques del trabajador vs su recibo de sueldo.</a:t>
            </a:r>
          </a:p>
        </p:txBody>
      </p:sp>
    </p:spTree>
    <p:extLst>
      <p:ext uri="{BB962C8B-B14F-4D97-AF65-F5344CB8AC3E}">
        <p14:creationId xmlns:p14="http://schemas.microsoft.com/office/powerpoint/2010/main" val="30080736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2 Marcador de número de diapositiva">
            <a:extLst>
              <a:ext uri="{FF2B5EF4-FFF2-40B4-BE49-F238E27FC236}">
                <a16:creationId xmlns:a16="http://schemas.microsoft.com/office/drawing/2014/main" xmlns="" id="{2AE2F4FC-55CB-4F2E-AFFC-B0BC20E0117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FEF605D3-548F-4442-B8D8-50E9B1426884}" type="slidenum">
              <a:rPr lang="en-GB" altLang="es-MX" sz="1400">
                <a:solidFill>
                  <a:schemeClr val="bg1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7</a:t>
            </a:fld>
            <a:endParaRPr lang="en-GB" altLang="es-MX" sz="1400">
              <a:solidFill>
                <a:schemeClr val="bg1"/>
              </a:solidFill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xmlns="" id="{DB26D2E0-A007-4F7D-80FD-C0CAD171F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47700"/>
            <a:ext cx="9144000" cy="5638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MX">
              <a:latin typeface="Times New Roman" panose="02020603050405020304" pitchFamily="18" charset="0"/>
            </a:endParaRPr>
          </a:p>
        </p:txBody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xmlns="" id="{C3740DAD-C95B-4C50-8000-80D39D3D49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47650" y="631965"/>
            <a:ext cx="8610600" cy="1388923"/>
          </a:xfrm>
        </p:spPr>
        <p:txBody>
          <a:bodyPr/>
          <a:lstStyle/>
          <a:p>
            <a:pPr eaLnBrk="1" hangingPunct="1"/>
            <a:r>
              <a:rPr lang="es-MX" altLang="es-MX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RESUMEN:</a:t>
            </a:r>
            <a:br>
              <a:rPr lang="es-MX" altLang="es-MX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altLang="es-MX" sz="28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Estamos en contra de las prácticas de elusión y evasión fiscal.</a:t>
            </a:r>
            <a:r>
              <a:rPr lang="es-MX" altLang="es-MX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altLang="es-MX" sz="32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altLang="es-MX" sz="3200" b="1" dirty="0">
              <a:solidFill>
                <a:schemeClr val="accent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7" name="Rectangle 4">
            <a:extLst>
              <a:ext uri="{FF2B5EF4-FFF2-40B4-BE49-F238E27FC236}">
                <a16:creationId xmlns:a16="http://schemas.microsoft.com/office/drawing/2014/main" xmlns="" id="{F64570AA-5B49-4A28-97F2-D0500DFFE6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" y="2257425"/>
            <a:ext cx="8001000" cy="414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7150" cmpd="thickThin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MX">
              <a:latin typeface="Times New Roman" panose="02020603050405020304" pitchFamily="18" charset="0"/>
            </a:endParaRPr>
          </a:p>
        </p:txBody>
      </p:sp>
      <p:sp>
        <p:nvSpPr>
          <p:cNvPr id="30726" name="Text Box 5">
            <a:extLst>
              <a:ext uri="{FF2B5EF4-FFF2-40B4-BE49-F238E27FC236}">
                <a16:creationId xmlns:a16="http://schemas.microsoft.com/office/drawing/2014/main" xmlns="" id="{3CE211DA-3533-42ED-B541-6A531A5723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8457" y="4401686"/>
            <a:ext cx="1346200" cy="276999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endParaRPr lang="en-GB" sz="1200" dirty="0">
              <a:latin typeface="+mj-lt"/>
              <a:cs typeface="+mn-cs"/>
            </a:endParaRPr>
          </a:p>
        </p:txBody>
      </p:sp>
      <p:sp>
        <p:nvSpPr>
          <p:cNvPr id="30727" name="Text Box 6">
            <a:extLst>
              <a:ext uri="{FF2B5EF4-FFF2-40B4-BE49-F238E27FC236}">
                <a16:creationId xmlns:a16="http://schemas.microsoft.com/office/drawing/2014/main" xmlns="" id="{2F01C52B-D0F5-4B9E-B3A2-4F0AA97BBD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388434"/>
            <a:ext cx="1301750" cy="276999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95250" eaLnBrk="1" hangingPunct="1">
              <a:defRPr/>
            </a:pPr>
            <a:endParaRPr lang="es-MX" sz="1200" dirty="0">
              <a:latin typeface="+mj-lt"/>
              <a:cs typeface="Times New Roman" pitchFamily="18" charset="0"/>
            </a:endParaRPr>
          </a:p>
        </p:txBody>
      </p:sp>
      <p:sp>
        <p:nvSpPr>
          <p:cNvPr id="30728" name="Text Box 7">
            <a:extLst>
              <a:ext uri="{FF2B5EF4-FFF2-40B4-BE49-F238E27FC236}">
                <a16:creationId xmlns:a16="http://schemas.microsoft.com/office/drawing/2014/main" xmlns="" id="{E1AFB873-370F-4A06-9736-041879535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6504" y="4388434"/>
            <a:ext cx="1698625" cy="276999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95250" eaLnBrk="1" hangingPunct="1">
              <a:defRPr/>
            </a:pPr>
            <a:r>
              <a:rPr lang="en-US" sz="1200" dirty="0">
                <a:latin typeface="+mj-lt"/>
                <a:cs typeface="Times New Roman" pitchFamily="18" charset="0"/>
              </a:rPr>
              <a:t> </a:t>
            </a:r>
            <a:endParaRPr lang="es-MX" sz="1200" dirty="0">
              <a:latin typeface="+mj-lt"/>
              <a:cs typeface="Times New Roman" pitchFamily="18" charset="0"/>
            </a:endParaRPr>
          </a:p>
        </p:txBody>
      </p:sp>
      <p:sp>
        <p:nvSpPr>
          <p:cNvPr id="30729" name="Text Box 8">
            <a:extLst>
              <a:ext uri="{FF2B5EF4-FFF2-40B4-BE49-F238E27FC236}">
                <a16:creationId xmlns:a16="http://schemas.microsoft.com/office/drawing/2014/main" xmlns="" id="{2C0821E1-BB3C-4C90-8969-E4F7E5BB3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9408" y="4407484"/>
            <a:ext cx="1328738" cy="276999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1200" dirty="0">
                <a:cs typeface="Times New Roman" pitchFamily="18" charset="0"/>
              </a:rPr>
              <a:t> </a:t>
            </a:r>
            <a:endParaRPr lang="en-GB" sz="1200" dirty="0">
              <a:latin typeface="+mj-lt"/>
              <a:cs typeface="Arial" charset="0"/>
            </a:endParaRPr>
          </a:p>
        </p:txBody>
      </p:sp>
      <p:sp>
        <p:nvSpPr>
          <p:cNvPr id="30730" name="Text Box 9">
            <a:extLst>
              <a:ext uri="{FF2B5EF4-FFF2-40B4-BE49-F238E27FC236}">
                <a16:creationId xmlns:a16="http://schemas.microsoft.com/office/drawing/2014/main" xmlns="" id="{17EFAB59-4600-499F-B46E-7988398D8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1957" y="4393748"/>
            <a:ext cx="1255713" cy="276999"/>
          </a:xfrm>
          <a:prstGeom prst="rect">
            <a:avLst/>
          </a:prstGeom>
          <a:noFill/>
          <a:ln w="38100" cmpd="dbl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-95250" eaLnBrk="1" hangingPunct="1">
              <a:defRPr/>
            </a:pPr>
            <a:endParaRPr lang="es-MX" sz="1200" dirty="0">
              <a:latin typeface="+mj-lt"/>
              <a:cs typeface="Times New Roman" pitchFamily="18" charset="0"/>
            </a:endParaRPr>
          </a:p>
        </p:txBody>
      </p:sp>
      <p:grpSp>
        <p:nvGrpSpPr>
          <p:cNvPr id="44043" name="Group 10">
            <a:extLst>
              <a:ext uri="{FF2B5EF4-FFF2-40B4-BE49-F238E27FC236}">
                <a16:creationId xmlns:a16="http://schemas.microsoft.com/office/drawing/2014/main" xmlns="" id="{511B2B2E-283A-4523-AC13-9064407E23B9}"/>
              </a:ext>
            </a:extLst>
          </p:cNvPr>
          <p:cNvGrpSpPr>
            <a:grpSpLocks/>
          </p:cNvGrpSpPr>
          <p:nvPr/>
        </p:nvGrpSpPr>
        <p:grpSpPr bwMode="auto">
          <a:xfrm>
            <a:off x="247650" y="4023360"/>
            <a:ext cx="8524875" cy="2186940"/>
            <a:chOff x="1860" y="10917"/>
            <a:chExt cx="7920" cy="1080"/>
          </a:xfrm>
        </p:grpSpPr>
        <p:sp>
          <p:nvSpPr>
            <p:cNvPr id="44047" name="AutoShape 11">
              <a:extLst>
                <a:ext uri="{FF2B5EF4-FFF2-40B4-BE49-F238E27FC236}">
                  <a16:creationId xmlns:a16="http://schemas.microsoft.com/office/drawing/2014/main" xmlns="" id="{0F28034E-3F2E-4C7A-AA66-8C0F45F6C2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60" y="10917"/>
              <a:ext cx="1680" cy="1080"/>
            </a:xfrm>
            <a:prstGeom prst="homePlate">
              <a:avLst>
                <a:gd name="adj" fmla="val 8793"/>
              </a:avLst>
            </a:prstGeom>
            <a:solidFill>
              <a:srgbClr val="D47C1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</a:endParaRP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NO AL 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OUTSOURCING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ILEGAL	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48" name="AutoShape 12">
              <a:extLst>
                <a:ext uri="{FF2B5EF4-FFF2-40B4-BE49-F238E27FC236}">
                  <a16:creationId xmlns:a16="http://schemas.microsoft.com/office/drawing/2014/main" xmlns="" id="{696856FF-832E-4775-9CC2-014AF13100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20" y="10917"/>
              <a:ext cx="1680" cy="1080"/>
            </a:xfrm>
            <a:prstGeom prst="chevron">
              <a:avLst>
                <a:gd name="adj" fmla="val 10183"/>
              </a:avLst>
            </a:prstGeom>
            <a:solidFill>
              <a:srgbClr val="6698C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900" dirty="0">
                  <a:solidFill>
                    <a:schemeClr val="bg1"/>
                  </a:solidFill>
                </a:rPr>
                <a:t> </a:t>
              </a:r>
              <a:endParaRPr lang="es-MX" altLang="es-MX" sz="1400" dirty="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NO CONTRATO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POR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 HONORARIOS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000" dirty="0">
                  <a:solidFill>
                    <a:schemeClr val="bg1"/>
                  </a:solidFill>
                </a:rPr>
                <a:t>	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49" name="AutoShape 13">
              <a:extLst>
                <a:ext uri="{FF2B5EF4-FFF2-40B4-BE49-F238E27FC236}">
                  <a16:creationId xmlns:a16="http://schemas.microsoft.com/office/drawing/2014/main" xmlns="" id="{EE9F77D3-F03F-4711-A133-C35B11208B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0" y="10917"/>
              <a:ext cx="1680" cy="1080"/>
            </a:xfrm>
            <a:prstGeom prst="chevron">
              <a:avLst>
                <a:gd name="adj" fmla="val 10183"/>
              </a:avLst>
            </a:prstGeom>
            <a:solidFill>
              <a:srgbClr val="C8504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NO PAGO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SIN 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 RECIBO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 TIMBRADO</a:t>
              </a:r>
              <a:endParaRPr lang="es-MX" altLang="es-MX" sz="16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44050" name="AutoShape 14">
              <a:extLst>
                <a:ext uri="{FF2B5EF4-FFF2-40B4-BE49-F238E27FC236}">
                  <a16:creationId xmlns:a16="http://schemas.microsoft.com/office/drawing/2014/main" xmlns="" id="{0BA8E36A-96B5-416F-A0CD-A07C7032BB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0" y="10917"/>
              <a:ext cx="1680" cy="1080"/>
            </a:xfrm>
            <a:prstGeom prst="chevron">
              <a:avLst>
                <a:gd name="adj" fmla="val 10183"/>
              </a:avLst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900" dirty="0">
                  <a:solidFill>
                    <a:schemeClr val="bg1"/>
                  </a:solidFill>
                </a:rPr>
                <a:t> </a:t>
              </a:r>
              <a:endParaRPr lang="es-MX" altLang="es-MX" sz="1400" dirty="0">
                <a:solidFill>
                  <a:schemeClr val="bg1"/>
                </a:solidFill>
              </a:endParaRP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NO EVASIÓN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 DE 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ISR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</a:endParaRPr>
            </a:p>
          </p:txBody>
        </p:sp>
        <p:sp>
          <p:nvSpPr>
            <p:cNvPr id="44051" name="AutoShape 15">
              <a:extLst>
                <a:ext uri="{FF2B5EF4-FFF2-40B4-BE49-F238E27FC236}">
                  <a16:creationId xmlns:a16="http://schemas.microsoft.com/office/drawing/2014/main" xmlns="" id="{7EB05932-4F84-4636-A27B-9840FA65F6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0" y="10917"/>
              <a:ext cx="1680" cy="1080"/>
            </a:xfrm>
            <a:prstGeom prst="chevron">
              <a:avLst>
                <a:gd name="adj" fmla="val 10183"/>
              </a:avLst>
            </a:prstGeom>
            <a:solidFill>
              <a:srgbClr val="5F81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25400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bg2"/>
                </a:buClr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bg2"/>
                </a:buClr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400" dirty="0">
                  <a:solidFill>
                    <a:schemeClr val="bg1"/>
                  </a:solidFill>
                </a:rPr>
                <a:t> 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NO IMSS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 CON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r>
                <a:rPr lang="es-MX" altLang="es-MX" sz="1600" dirty="0">
                  <a:solidFill>
                    <a:schemeClr val="bg1"/>
                  </a:solidFill>
                </a:rPr>
                <a:t>SUBREGISTRO</a:t>
              </a:r>
            </a:p>
            <a:p>
              <a:pPr algn="ctr">
                <a:spcBef>
                  <a:spcPct val="0"/>
                </a:spcBef>
                <a:buClrTx/>
                <a:buFontTx/>
                <a:buNone/>
              </a:pPr>
              <a:endParaRPr lang="es-MX" altLang="es-MX" sz="1600" dirty="0">
                <a:solidFill>
                  <a:schemeClr val="bg1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44044" name="Rectangle 16">
            <a:extLst>
              <a:ext uri="{FF2B5EF4-FFF2-40B4-BE49-F238E27FC236}">
                <a16:creationId xmlns:a16="http://schemas.microsoft.com/office/drawing/2014/main" xmlns="" id="{D8D438EE-EF5A-4ECE-807F-2F368C551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809750"/>
            <a:ext cx="9144000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ko-KR" sz="1200">
                <a:latin typeface="Times New Roman" panose="02020603050405020304" pitchFamily="18" charset="0"/>
                <a:ea typeface="Gulim" panose="020B0503020000020004" pitchFamily="34" charset="-127"/>
              </a:rPr>
              <a:t> </a:t>
            </a:r>
            <a:endParaRPr lang="en-GB" altLang="ko-KR" sz="1200">
              <a:solidFill>
                <a:srgbClr val="333399"/>
              </a:solidFill>
              <a:ea typeface="Gulim" panose="020B0503020000020004" pitchFamily="34" charset="-127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GB" altLang="ko-KR">
              <a:latin typeface="Times New Roman" panose="02020603050405020304" pitchFamily="18" charset="0"/>
              <a:ea typeface="Gulim" panose="020B0503020000020004" pitchFamily="34" charset="-127"/>
            </a:endParaRPr>
          </a:p>
        </p:txBody>
      </p:sp>
      <p:sp>
        <p:nvSpPr>
          <p:cNvPr id="44045" name="Text Box 17">
            <a:extLst>
              <a:ext uri="{FF2B5EF4-FFF2-40B4-BE49-F238E27FC236}">
                <a16:creationId xmlns:a16="http://schemas.microsoft.com/office/drawing/2014/main" xmlns="" id="{8DF19C96-EEC9-45D3-A52D-BCA605A28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6063" y="2217769"/>
            <a:ext cx="8705850" cy="112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0000"/>
              </a:lnSpc>
              <a:spcAft>
                <a:spcPct val="45000"/>
              </a:spcAft>
              <a:buSzPct val="108000"/>
              <a:buNone/>
              <a:defRPr/>
            </a:pPr>
            <a:r>
              <a:rPr lang="es-MX" sz="2800" dirty="0">
                <a:solidFill>
                  <a:srgbClr val="00B0F0"/>
                </a:solidFill>
                <a:cs typeface="Arial" panose="020B0604020202020204" pitchFamily="34" charset="0"/>
              </a:rPr>
              <a:t>Es muy importante que queden en la LFT prohibidas las actividades del Outsourcing ilegal porque lo que no está prohibido está permitido. </a:t>
            </a:r>
          </a:p>
        </p:txBody>
      </p:sp>
      <p:sp>
        <p:nvSpPr>
          <p:cNvPr id="44046" name="Rectangle 18">
            <a:extLst>
              <a:ext uri="{FF2B5EF4-FFF2-40B4-BE49-F238E27FC236}">
                <a16:creationId xmlns:a16="http://schemas.microsoft.com/office/drawing/2014/main" xmlns="" id="{56DE1247-7449-40DC-A147-18F2560506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2686050"/>
            <a:ext cx="78486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bg2"/>
              </a:buClr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s-MX" altLang="es-MX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756081"/>
      </p:ext>
    </p:extLst>
  </p:cSld>
  <p:clrMapOvr>
    <a:masterClrMapping/>
  </p:clrMapOvr>
</p:sld>
</file>

<file path=ppt/theme/theme1.xml><?xml version="1.0" encoding="utf-8"?>
<a:theme xmlns:a="http://schemas.openxmlformats.org/drawingml/2006/main" name="Page Master Slide">
  <a:themeElements>
    <a:clrScheme name="Custom 1">
      <a:dk1>
        <a:sysClr val="windowText" lastClr="000000"/>
      </a:dk1>
      <a:lt1>
        <a:sysClr val="window" lastClr="FFFFFF"/>
      </a:lt1>
      <a:dk2>
        <a:srgbClr val="466EA5"/>
      </a:dk2>
      <a:lt2>
        <a:srgbClr val="67696F"/>
      </a:lt2>
      <a:accent1>
        <a:srgbClr val="466EA5"/>
      </a:accent1>
      <a:accent2>
        <a:srgbClr val="5A90C4"/>
      </a:accent2>
      <a:accent3>
        <a:srgbClr val="6E8F82"/>
      </a:accent3>
      <a:accent4>
        <a:srgbClr val="AB404B"/>
      </a:accent4>
      <a:accent5>
        <a:srgbClr val="E77C22"/>
      </a:accent5>
      <a:accent6>
        <a:srgbClr val="67696F"/>
      </a:accent6>
      <a:hlink>
        <a:srgbClr val="282A32"/>
      </a:hlink>
      <a:folHlink>
        <a:srgbClr val="6390C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800" baseline="0" dirty="0" smtClean="0">
            <a:solidFill>
              <a:srgbClr val="5E6263"/>
            </a:solidFill>
            <a:latin typeface="Aril"/>
            <a:cs typeface="Ari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2076</TotalTime>
  <Words>630</Words>
  <Application>Microsoft Office PowerPoint</Application>
  <PresentationFormat>Presentación en pantalla (4:3)</PresentationFormat>
  <Paragraphs>106</Paragraphs>
  <Slides>7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Gulim</vt:lpstr>
      <vt:lpstr>Arial</vt:lpstr>
      <vt:lpstr>Aril</vt:lpstr>
      <vt:lpstr>Calibri</vt:lpstr>
      <vt:lpstr>Times New Roman</vt:lpstr>
      <vt:lpstr>Page Master Slide</vt:lpstr>
      <vt:lpstr>Derechos Laborales, Seguridad Social y Libre Sindicación </vt:lpstr>
      <vt:lpstr>DIMENSIÓN SOCIAL</vt:lpstr>
      <vt:lpstr>Presentación de PowerPoint</vt:lpstr>
      <vt:lpstr>Estamos en contra de las prácticas de elusión y evasión fiscal </vt:lpstr>
      <vt:lpstr>Diferencias con el Outsourcing legal.</vt:lpstr>
      <vt:lpstr>Conclusiones:</vt:lpstr>
      <vt:lpstr>RESUMEN: Estamos en contra de las prácticas de elusión y evasión fiscal. </vt:lpstr>
    </vt:vector>
  </TitlesOfParts>
  <Company>ManpowerGroup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Brenda Keller</dc:creator>
  <cp:lastModifiedBy>Usuario</cp:lastModifiedBy>
  <cp:revision>88</cp:revision>
  <cp:lastPrinted>2020-02-12T01:28:08Z</cp:lastPrinted>
  <dcterms:created xsi:type="dcterms:W3CDTF">2012-12-19T16:56:19Z</dcterms:created>
  <dcterms:modified xsi:type="dcterms:W3CDTF">2020-02-21T01:39:16Z</dcterms:modified>
</cp:coreProperties>
</file>